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71" r:id="rId2"/>
    <p:sldId id="268" r:id="rId3"/>
    <p:sldId id="272" r:id="rId4"/>
    <p:sldId id="257" r:id="rId5"/>
    <p:sldId id="260" r:id="rId6"/>
    <p:sldId id="265" r:id="rId7"/>
    <p:sldId id="266" r:id="rId8"/>
    <p:sldId id="261" r:id="rId9"/>
    <p:sldId id="273" r:id="rId10"/>
    <p:sldId id="262" r:id="rId11"/>
    <p:sldId id="263" r:id="rId12"/>
    <p:sldId id="264" r:id="rId13"/>
    <p:sldId id="267" r:id="rId1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66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Microsoft YaHei" charset="-122"/>
            </a:endParaRPr>
          </a:p>
        </p:txBody>
      </p:sp>
      <p:sp>
        <p:nvSpPr>
          <p:cNvPr id="1024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0B61C-66E0-4F8C-8886-D8C75B57C8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0DF37-7801-4D41-9627-84E0E11AE0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11D68-0A3B-4AF7-A5F7-58980B7C9E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07034-BE9B-4922-BAB8-5E1D452A0F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6600-B624-4CC9-A124-B09EC64696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C31AD-B834-44EC-A4FD-30C2EEF0A2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D6CBB-7521-4928-B551-DA5D3FC17C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276BB-0092-483C-8D08-F645D43AC3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6BC1-5EEF-4820-A25E-F36B91FE1B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26B3-3C97-4BCF-921A-EB79285FCC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9C8AF-4E17-4BB2-BDE9-F1F59B860C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Microsoft YaHei" charset="-122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ea typeface="Microsoft YaHei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Microsoft YaHei" charset="-122"/>
              </a:defRPr>
            </a:lvl1pPr>
          </a:lstStyle>
          <a:p>
            <a:pPr>
              <a:defRPr/>
            </a:pPr>
            <a:fld id="{55625332-ADFA-4A57-A019-6093E545D5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1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-243411"/>
            <a:ext cx="9144001" cy="7128795"/>
            <a:chOff x="0" y="-243411"/>
            <a:chExt cx="9144001" cy="7128795"/>
          </a:xfrm>
        </p:grpSpPr>
        <p:grpSp>
          <p:nvGrpSpPr>
            <p:cNvPr id="8" name="Gruppo 7"/>
            <p:cNvGrpSpPr/>
            <p:nvPr/>
          </p:nvGrpSpPr>
          <p:grpSpPr>
            <a:xfrm>
              <a:off x="0" y="-243411"/>
              <a:ext cx="9144001" cy="7128795"/>
              <a:chOff x="0" y="-243411"/>
              <a:chExt cx="9144001" cy="7128795"/>
            </a:xfrm>
          </p:grpSpPr>
          <p:pic>
            <p:nvPicPr>
              <p:cNvPr id="46088" name="Picture 8" descr="alimentazione-nello-sport-630x30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0003" r="-2521"/>
              <a:stretch>
                <a:fillRect/>
              </a:stretch>
            </p:blipFill>
            <p:spPr bwMode="auto">
              <a:xfrm rot="16200000">
                <a:off x="3285070" y="999070"/>
                <a:ext cx="7101411" cy="4616450"/>
              </a:xfrm>
              <a:prstGeom prst="rect">
                <a:avLst/>
              </a:prstGeom>
              <a:noFill/>
            </p:spPr>
          </p:pic>
          <p:pic>
            <p:nvPicPr>
              <p:cNvPr id="46083" name="Picture 3" descr="cattiva a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390"/>
              <a:stretch>
                <a:fillRect/>
              </a:stretch>
            </p:blipFill>
            <p:spPr bwMode="auto">
              <a:xfrm rot="5400000">
                <a:off x="-1156692" y="1156692"/>
                <a:ext cx="6885384" cy="4572000"/>
              </a:xfrm>
              <a:prstGeom prst="rect">
                <a:avLst/>
              </a:prstGeom>
              <a:noFill/>
            </p:spPr>
          </p:pic>
        </p:grpSp>
        <p:sp>
          <p:nvSpPr>
            <p:cNvPr id="46085" name="Text Box 1"/>
            <p:cNvSpPr txBox="1">
              <a:spLocks noChangeArrowheads="1"/>
            </p:cNvSpPr>
            <p:nvPr/>
          </p:nvSpPr>
          <p:spPr bwMode="auto">
            <a:xfrm>
              <a:off x="1547813" y="5445125"/>
              <a:ext cx="6911975" cy="792163"/>
            </a:xfrm>
            <a:prstGeom prst="rect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39725" algn="ctr" eaLnBrk="1" hangingPunct="1">
                <a:spcBef>
                  <a:spcPts val="700"/>
                </a:spcBef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it-IT" sz="2400" b="1">
                  <a:solidFill>
                    <a:srgbClr val="000000"/>
                  </a:solidFill>
                </a:rPr>
                <a:t>PROGETTO DEL DIPARTIMENTO DI MATEMATICA E TECNOLOGIA</a:t>
              </a:r>
            </a:p>
          </p:txBody>
        </p:sp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971550" y="2492375"/>
              <a:ext cx="7488238" cy="701675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000" b="1">
                  <a:solidFill>
                    <a:srgbClr val="000000"/>
                  </a:solidFill>
                </a:rPr>
                <a:t>		“SEI QUEL CHE MANGI?”</a:t>
              </a:r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3059113" y="188913"/>
              <a:ext cx="3240087" cy="822325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000000"/>
                  </a:solidFill>
                </a:rPr>
                <a:t>I.C. </a:t>
              </a:r>
              <a:r>
                <a:rPr lang="it-IT" sz="2400" b="1" dirty="0" err="1">
                  <a:solidFill>
                    <a:srgbClr val="000000"/>
                  </a:solidFill>
                </a:rPr>
                <a:t>Ormea</a:t>
              </a:r>
              <a:endParaRPr lang="it-IT" sz="2400" b="1" dirty="0">
                <a:solidFill>
                  <a:srgbClr val="000000"/>
                </a:solidFill>
              </a:endParaRPr>
            </a:p>
            <a:p>
              <a:pPr algn="ctr"/>
              <a:r>
                <a:rPr lang="it-IT" sz="2400" b="1" dirty="0">
                  <a:solidFill>
                    <a:srgbClr val="000000"/>
                  </a:solidFill>
                </a:rPr>
                <a:t>A.S. 2014-2015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79388" y="333375"/>
            <a:ext cx="8569325" cy="572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algn="ctr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 b="1" dirty="0">
                <a:solidFill>
                  <a:srgbClr val="000000"/>
                </a:solidFill>
              </a:rPr>
              <a:t>Pro degli </a:t>
            </a:r>
            <a:r>
              <a:rPr lang="it-IT" sz="2800" b="1" dirty="0" smtClean="0">
                <a:solidFill>
                  <a:srgbClr val="000000"/>
                </a:solidFill>
              </a:rPr>
              <a:t>OGM</a:t>
            </a:r>
          </a:p>
          <a:p>
            <a:pPr marL="342900" indent="-339725" algn="ctr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 dirty="0">
              <a:solidFill>
                <a:srgbClr val="000000"/>
              </a:solidFill>
            </a:endParaRPr>
          </a:p>
          <a:p>
            <a:pPr marL="342900" indent="-339725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 dirty="0">
                <a:solidFill>
                  <a:srgbClr val="000000"/>
                </a:solidFill>
              </a:rPr>
              <a:t>▪ riduzione dell’uso di pesticidi e fitofarmaci;</a:t>
            </a:r>
          </a:p>
          <a:p>
            <a:pPr marL="342900" indent="-339725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 dirty="0">
                <a:solidFill>
                  <a:srgbClr val="000000"/>
                </a:solidFill>
              </a:rPr>
              <a:t>▪ variabilità delle caratteristiche nutrizionali ed organolettiche di un cibo per una migliore dieta;</a:t>
            </a:r>
          </a:p>
          <a:p>
            <a:pPr marL="342900" indent="-339725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 dirty="0">
                <a:solidFill>
                  <a:srgbClr val="000000"/>
                </a:solidFill>
              </a:rPr>
              <a:t>▪ aumento della produttività delle piante;</a:t>
            </a:r>
          </a:p>
          <a:p>
            <a:pPr marL="342900" indent="-339725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 dirty="0">
                <a:solidFill>
                  <a:srgbClr val="000000"/>
                </a:solidFill>
              </a:rPr>
              <a:t>▪ possibilità di coltivazione in ambienti estremi;</a:t>
            </a:r>
          </a:p>
          <a:p>
            <a:pPr marL="342900" indent="-339725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 dirty="0">
                <a:solidFill>
                  <a:srgbClr val="000000"/>
                </a:solidFill>
              </a:rPr>
              <a:t>▪ con gli OGM non si fa altro che imitare procedimenti che avvengono normalmente in natura;</a:t>
            </a:r>
          </a:p>
          <a:p>
            <a:pPr marL="342900" indent="-339725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 dirty="0">
                <a:solidFill>
                  <a:srgbClr val="000000"/>
                </a:solidFill>
              </a:rPr>
              <a:t>▪ sono sicuri poiché prima di poter essere coltivati e commercializzati devono superare un alto numero di test.</a:t>
            </a:r>
          </a:p>
          <a:p>
            <a:pPr marL="342900" indent="-339725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0" y="144463"/>
            <a:ext cx="9144000" cy="681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 b="1">
                <a:solidFill>
                  <a:srgbClr val="000000"/>
                </a:solidFill>
              </a:rPr>
              <a:t>Contro degli OGM</a:t>
            </a:r>
          </a:p>
          <a:p>
            <a:pPr marL="342900" indent="-339725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 b="1">
              <a:solidFill>
                <a:srgbClr val="000000"/>
              </a:solidFill>
            </a:endParaRP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>
                <a:solidFill>
                  <a:srgbClr val="000000"/>
                </a:solidFill>
              </a:rPr>
              <a:t>▪ La creazione di organismi con caratteristiche genetiche programmate contrasta i procedimenti vitali dell’evoluzione.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>
              <a:solidFill>
                <a:srgbClr val="000000"/>
              </a:solidFill>
            </a:endParaRP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>
                <a:solidFill>
                  <a:srgbClr val="000000"/>
                </a:solidFill>
              </a:rPr>
              <a:t>▪ Possibilità che le piante GM possano comportarsi come specie invasive.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>
              <a:solidFill>
                <a:srgbClr val="000000"/>
              </a:solidFill>
            </a:endParaRP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>
                <a:solidFill>
                  <a:srgbClr val="000000"/>
                </a:solidFill>
              </a:rPr>
              <a:t>▪ Grave rischio per la biodiversità, a causa della contaminazione da transgeni.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>
              <a:solidFill>
                <a:srgbClr val="000000"/>
              </a:solidFill>
            </a:endParaRP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>
                <a:solidFill>
                  <a:srgbClr val="000000"/>
                </a:solidFill>
              </a:rPr>
              <a:t>▪ Rischio per la sicurezza alimentare e per la salute umana e animale.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>
              <a:solidFill>
                <a:srgbClr val="000000"/>
              </a:solidFill>
            </a:endParaRP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>
                <a:solidFill>
                  <a:srgbClr val="000000"/>
                </a:solidFill>
              </a:rPr>
              <a:t>▪ Inquinamento chimico nel caso di piante tolleranti a determinati erbicidi.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8101013" y="6310313"/>
            <a:ext cx="863600" cy="503237"/>
          </a:xfrm>
          <a:prstGeom prst="rightArrow">
            <a:avLst>
              <a:gd name="adj1" fmla="val 50000"/>
              <a:gd name="adj2" fmla="val 42902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0" y="44450"/>
            <a:ext cx="9144000" cy="681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b="1">
                <a:solidFill>
                  <a:srgbClr val="000000"/>
                </a:solidFill>
              </a:rPr>
              <a:t>…ancora contro degli OGM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400">
              <a:solidFill>
                <a:srgbClr val="000000"/>
              </a:solidFill>
            </a:endParaRP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>
                <a:solidFill>
                  <a:srgbClr val="000000"/>
                </a:solidFill>
              </a:rPr>
              <a:t>▪ Sviluppo di allergie alimentari.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>
              <a:solidFill>
                <a:srgbClr val="000000"/>
              </a:solidFill>
            </a:endParaRP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>
                <a:solidFill>
                  <a:srgbClr val="000000"/>
                </a:solidFill>
              </a:rPr>
              <a:t>▪ Tossicità potenziale.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>
              <a:solidFill>
                <a:srgbClr val="000000"/>
              </a:solidFill>
            </a:endParaRP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>
                <a:solidFill>
                  <a:srgbClr val="000000"/>
                </a:solidFill>
              </a:rPr>
              <a:t>▪ Le nuove caratteristiche introdotte possono essere diffuse nel genoma delle popolazioni in  condizioni naturali da qualche organismo sfuggito al controllo.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>
              <a:solidFill>
                <a:srgbClr val="000000"/>
              </a:solidFill>
            </a:endParaRP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>
                <a:solidFill>
                  <a:srgbClr val="000000"/>
                </a:solidFill>
              </a:rPr>
              <a:t>▪ Viene inserita questa resistenza che potrebbe estendersi anche a batteri patogeni.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>
              <a:solidFill>
                <a:srgbClr val="000000"/>
              </a:solidFill>
            </a:endParaRP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>
                <a:solidFill>
                  <a:srgbClr val="000000"/>
                </a:solidFill>
              </a:rPr>
              <a:t>▪ Non esistono normative sufficienti.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>
              <a:solidFill>
                <a:srgbClr val="000000"/>
              </a:solidFill>
            </a:endParaRPr>
          </a:p>
          <a:p>
            <a:pPr marL="342900"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>
                <a:solidFill>
                  <a:srgbClr val="000000"/>
                </a:solidFill>
              </a:rPr>
              <a:t>▪ La brevettabilità è avversato da molti orientamenti politici che mirano a salvaguardare la proprietà collettiva.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0" y="44450"/>
            <a:ext cx="9144000" cy="681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 dirty="0">
              <a:solidFill>
                <a:srgbClr val="000000"/>
              </a:solidFill>
            </a:endParaRPr>
          </a:p>
          <a:p>
            <a:pPr marL="342900" indent="-339725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 dirty="0" smtClean="0">
              <a:solidFill>
                <a:srgbClr val="000000"/>
              </a:solidFill>
            </a:endParaRPr>
          </a:p>
          <a:p>
            <a:pPr marL="342900" indent="-339725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 dirty="0">
              <a:solidFill>
                <a:srgbClr val="000000"/>
              </a:solidFill>
            </a:endParaRPr>
          </a:p>
          <a:p>
            <a:pPr marL="342900" indent="-339725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 dirty="0" smtClean="0">
                <a:solidFill>
                  <a:srgbClr val="000000"/>
                </a:solidFill>
              </a:rPr>
              <a:t>Realizzato </a:t>
            </a:r>
            <a:r>
              <a:rPr lang="it-IT" sz="2800" dirty="0">
                <a:solidFill>
                  <a:srgbClr val="000000"/>
                </a:solidFill>
              </a:rPr>
              <a:t>da:</a:t>
            </a:r>
          </a:p>
          <a:p>
            <a:pPr marL="342900" indent="-339725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 dirty="0">
              <a:solidFill>
                <a:srgbClr val="000000"/>
              </a:solidFill>
            </a:endParaRPr>
          </a:p>
          <a:p>
            <a:pPr marL="342900" indent="-339725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 dirty="0" smtClean="0">
                <a:solidFill>
                  <a:srgbClr val="000000"/>
                </a:solidFill>
              </a:rPr>
              <a:t>Andrea </a:t>
            </a:r>
            <a:r>
              <a:rPr lang="it-IT" sz="2800" dirty="0" err="1" smtClean="0">
                <a:solidFill>
                  <a:srgbClr val="000000"/>
                </a:solidFill>
              </a:rPr>
              <a:t>Azzarito</a:t>
            </a:r>
            <a:endParaRPr lang="it-IT" sz="2800" dirty="0" smtClean="0">
              <a:solidFill>
                <a:srgbClr val="000000"/>
              </a:solidFill>
            </a:endParaRPr>
          </a:p>
          <a:p>
            <a:pPr marL="342900" indent="-339725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 dirty="0" smtClean="0">
                <a:solidFill>
                  <a:srgbClr val="000000"/>
                </a:solidFill>
              </a:rPr>
              <a:t>Gaia </a:t>
            </a:r>
            <a:r>
              <a:rPr lang="it-IT" sz="2800" dirty="0" err="1" smtClean="0">
                <a:solidFill>
                  <a:srgbClr val="000000"/>
                </a:solidFill>
              </a:rPr>
              <a:t>Carapacchi</a:t>
            </a:r>
            <a:endParaRPr lang="it-IT" sz="2800" dirty="0" smtClean="0">
              <a:solidFill>
                <a:srgbClr val="000000"/>
              </a:solidFill>
            </a:endParaRPr>
          </a:p>
          <a:p>
            <a:pPr marL="342900" indent="-339725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 dirty="0" smtClean="0">
                <a:solidFill>
                  <a:srgbClr val="000000"/>
                </a:solidFill>
              </a:rPr>
              <a:t>Simone Catoni</a:t>
            </a:r>
            <a:endParaRPr lang="it-IT" sz="2800" dirty="0">
              <a:solidFill>
                <a:srgbClr val="000000"/>
              </a:solidFill>
            </a:endParaRPr>
          </a:p>
          <a:p>
            <a:pPr marL="342900" indent="-339725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 dirty="0">
                <a:solidFill>
                  <a:srgbClr val="000000"/>
                </a:solidFill>
              </a:rPr>
              <a:t>Giorgia </a:t>
            </a:r>
            <a:r>
              <a:rPr lang="it-IT" sz="2800" dirty="0" smtClean="0">
                <a:solidFill>
                  <a:srgbClr val="000000"/>
                </a:solidFill>
              </a:rPr>
              <a:t>Onori</a:t>
            </a:r>
          </a:p>
          <a:p>
            <a:pPr marL="342900" indent="-339725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 dirty="0" smtClean="0">
                <a:solidFill>
                  <a:srgbClr val="000000"/>
                </a:solidFill>
              </a:rPr>
              <a:t>Matteo </a:t>
            </a:r>
            <a:r>
              <a:rPr lang="it-IT" sz="2800" dirty="0" err="1" smtClean="0">
                <a:solidFill>
                  <a:srgbClr val="000000"/>
                </a:solidFill>
              </a:rPr>
              <a:t>Sarkar</a:t>
            </a:r>
            <a:endParaRPr lang="it-IT" sz="2800" dirty="0">
              <a:solidFill>
                <a:srgbClr val="000000"/>
              </a:solidFill>
            </a:endParaRPr>
          </a:p>
          <a:p>
            <a:pPr marL="342900" indent="-339725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 dirty="0">
              <a:solidFill>
                <a:srgbClr val="000000"/>
              </a:solidFill>
            </a:endParaRPr>
          </a:p>
          <a:p>
            <a:pPr marL="342900" indent="-339725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 dirty="0">
                <a:solidFill>
                  <a:srgbClr val="000000"/>
                </a:solidFill>
              </a:rPr>
              <a:t>della classe 2H</a:t>
            </a:r>
          </a:p>
          <a:p>
            <a:pPr marL="342900" indent="-339725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 dirty="0">
              <a:solidFill>
                <a:srgbClr val="000000"/>
              </a:solidFill>
            </a:endParaRPr>
          </a:p>
          <a:p>
            <a:pPr marL="342900" indent="-339725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 dirty="0">
              <a:solidFill>
                <a:srgbClr val="000000"/>
              </a:solidFill>
            </a:endParaRPr>
          </a:p>
          <a:p>
            <a:pPr marL="342900" indent="-339725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 dirty="0">
              <a:solidFill>
                <a:srgbClr val="000000"/>
              </a:solidFill>
            </a:endParaRPr>
          </a:p>
          <a:p>
            <a:pPr marL="342900" indent="-339725"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0" y="1728192"/>
            <a:ext cx="9144000" cy="3933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eaLnBrk="1" hangingPunct="1">
              <a:spcBef>
                <a:spcPts val="4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 b="1" dirty="0" smtClean="0">
                <a:solidFill>
                  <a:srgbClr val="000000"/>
                </a:solidFill>
              </a:rPr>
              <a:t>L’organismo risente di qualsiasi </a:t>
            </a:r>
            <a:r>
              <a:rPr lang="it-IT" sz="2000" b="1" dirty="0">
                <a:solidFill>
                  <a:srgbClr val="000000"/>
                </a:solidFill>
              </a:rPr>
              <a:t>cosa noi </a:t>
            </a:r>
            <a:r>
              <a:rPr lang="it-IT" sz="2000" b="1" dirty="0" smtClean="0">
                <a:solidFill>
                  <a:srgbClr val="000000"/>
                </a:solidFill>
              </a:rPr>
              <a:t>mangiamo, </a:t>
            </a:r>
            <a:r>
              <a:rPr lang="it-IT" sz="2000" b="1" dirty="0">
                <a:solidFill>
                  <a:srgbClr val="000000"/>
                </a:solidFill>
              </a:rPr>
              <a:t>perciò è importante che il cibo venga servito con precedenti controlli.</a:t>
            </a:r>
            <a:br>
              <a:rPr lang="it-IT" sz="2000" b="1" dirty="0">
                <a:solidFill>
                  <a:srgbClr val="000000"/>
                </a:solidFill>
              </a:rPr>
            </a:br>
            <a:endParaRPr lang="it-IT" sz="2000" b="1" dirty="0">
              <a:solidFill>
                <a:srgbClr val="000000"/>
              </a:solidFill>
            </a:endParaRPr>
          </a:p>
          <a:p>
            <a:pPr marL="342900" indent="-339725" eaLnBrk="1" hangingPunct="1">
              <a:spcBef>
                <a:spcPts val="4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 b="1" dirty="0">
                <a:solidFill>
                  <a:srgbClr val="000000"/>
                </a:solidFill>
              </a:rPr>
              <a:t>Igiene alimentare</a:t>
            </a:r>
            <a:r>
              <a:rPr lang="it-IT" sz="2000" b="1" dirty="0" smtClean="0">
                <a:solidFill>
                  <a:srgbClr val="000000"/>
                </a:solidFill>
              </a:rPr>
              <a:t>:</a:t>
            </a:r>
          </a:p>
          <a:p>
            <a:pPr marL="342900" indent="-339725" eaLnBrk="1" hangingPunct="1">
              <a:spcBef>
                <a:spcPts val="4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000" b="1" dirty="0">
              <a:solidFill>
                <a:srgbClr val="000000"/>
              </a:solidFill>
            </a:endParaRPr>
          </a:p>
          <a:p>
            <a:pPr marL="342900" indent="-339725" eaLnBrk="1" hangingPunct="1">
              <a:spcBef>
                <a:spcPts val="4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 b="1" dirty="0" smtClean="0">
                <a:solidFill>
                  <a:srgbClr val="000000"/>
                </a:solidFill>
              </a:rPr>
              <a:t>	ETICHETTE </a:t>
            </a:r>
            <a:r>
              <a:rPr lang="it-IT" sz="2000" b="1" dirty="0">
                <a:solidFill>
                  <a:srgbClr val="000000"/>
                </a:solidFill>
              </a:rPr>
              <a:t>→prodotti di provenienza da tutti i paesi </a:t>
            </a:r>
          </a:p>
          <a:p>
            <a:pPr marL="342900" indent="-339725" eaLnBrk="1" hangingPunct="1"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 dirty="0">
                <a:solidFill>
                  <a:srgbClr val="000000"/>
                </a:solidFill>
              </a:rPr>
              <a:t>                          → </a:t>
            </a:r>
            <a:r>
              <a:rPr lang="it-IT" sz="2000" b="1" dirty="0">
                <a:solidFill>
                  <a:srgbClr val="000000"/>
                </a:solidFill>
              </a:rPr>
              <a:t>provenienza,allevamento e </a:t>
            </a:r>
            <a:r>
              <a:rPr lang="it-IT" sz="2000" b="1" dirty="0" smtClean="0">
                <a:solidFill>
                  <a:srgbClr val="000000"/>
                </a:solidFill>
              </a:rPr>
              <a:t>produzione</a:t>
            </a:r>
            <a:endParaRPr lang="it-IT" sz="2000" b="1" dirty="0">
              <a:solidFill>
                <a:srgbClr val="000000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068164"/>
          </a:xfrm>
        </p:spPr>
        <p:txBody>
          <a:bodyPr/>
          <a:lstStyle/>
          <a:p>
            <a:r>
              <a:rPr lang="it-IT" b="1" dirty="0" smtClean="0"/>
              <a:t> ALIMENTAZIONE</a:t>
            </a:r>
            <a:endParaRPr lang="it-IT" dirty="0"/>
          </a:p>
        </p:txBody>
      </p:sp>
      <p:grpSp>
        <p:nvGrpSpPr>
          <p:cNvPr id="17" name="Gruppo 16"/>
          <p:cNvGrpSpPr/>
          <p:nvPr/>
        </p:nvGrpSpPr>
        <p:grpSpPr>
          <a:xfrm>
            <a:off x="432049" y="5007818"/>
            <a:ext cx="8460431" cy="1850182"/>
            <a:chOff x="1" y="5007818"/>
            <a:chExt cx="8460431" cy="1850182"/>
          </a:xfrm>
        </p:grpSpPr>
        <p:pic>
          <p:nvPicPr>
            <p:cNvPr id="40968" name="Picture 8" descr="http://www.ilfattoalimentare.it/wp-content/uploads/2014/03/etichette-degli-alimenti-uovo-CeC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5051814"/>
              <a:ext cx="2771799" cy="1806185"/>
            </a:xfrm>
            <a:prstGeom prst="rect">
              <a:avLst/>
            </a:prstGeom>
            <a:noFill/>
          </p:spPr>
        </p:pic>
        <p:pic>
          <p:nvPicPr>
            <p:cNvPr id="40970" name="Picture 10" descr="http://www.ilsettemezzomagazine.it/wp-content/uploads/2013/09/etichett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1800" y="5024130"/>
              <a:ext cx="2049016" cy="1833870"/>
            </a:xfrm>
            <a:prstGeom prst="rect">
              <a:avLst/>
            </a:prstGeom>
            <a:noFill/>
          </p:spPr>
        </p:pic>
        <p:pic>
          <p:nvPicPr>
            <p:cNvPr id="40972" name="Picture 12" descr="http://colesterolo.co.it/wp-content/uploads/2012/05/colesterolo-3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024" y="5013176"/>
              <a:ext cx="1800200" cy="1844823"/>
            </a:xfrm>
            <a:prstGeom prst="rect">
              <a:avLst/>
            </a:prstGeom>
            <a:noFill/>
          </p:spPr>
        </p:pic>
        <p:pic>
          <p:nvPicPr>
            <p:cNvPr id="40974" name="Picture 14" descr="http://www.pubblicitaitalia.com/cgi-bin/Epi/getp.cgi?tabella=ImmaginiArticoli&amp;campo=Img&amp;id=75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88224" y="5007818"/>
              <a:ext cx="1872208" cy="1850182"/>
            </a:xfrm>
            <a:prstGeom prst="rect">
              <a:avLst/>
            </a:prstGeom>
            <a:noFill/>
          </p:spPr>
        </p:pic>
      </p:grpSp>
      <p:sp>
        <p:nvSpPr>
          <p:cNvPr id="18" name="CasellaDiTesto 17"/>
          <p:cNvSpPr txBox="1"/>
          <p:nvPr/>
        </p:nvSpPr>
        <p:spPr>
          <a:xfrm>
            <a:off x="1763688" y="980728"/>
            <a:ext cx="585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Tratto dalle lezioni tenute dalla prof.ssa </a:t>
            </a:r>
            <a:r>
              <a:rPr lang="it-IT" dirty="0" err="1" smtClean="0"/>
              <a:t>Parrotta</a:t>
            </a:r>
            <a:r>
              <a:rPr lang="it-IT" dirty="0" smtClean="0"/>
              <a:t> alla 2H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eaLnBrk="1" hangingPunct="1"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b="1" dirty="0">
                <a:solidFill>
                  <a:srgbClr val="000000"/>
                </a:solidFill>
              </a:rPr>
              <a:t>                                      </a:t>
            </a:r>
            <a:r>
              <a:rPr lang="it-IT" sz="2800" b="1" dirty="0">
                <a:solidFill>
                  <a:srgbClr val="000000"/>
                </a:solidFill>
              </a:rPr>
              <a:t> </a:t>
            </a:r>
            <a:r>
              <a:rPr lang="it-IT" sz="2800" b="1" dirty="0" smtClean="0">
                <a:solidFill>
                  <a:srgbClr val="000000"/>
                </a:solidFill>
              </a:rPr>
              <a:t>ALIMENTAZIONE</a:t>
            </a:r>
          </a:p>
          <a:p>
            <a:pPr marL="342900" indent="-339725" eaLnBrk="1" hangingPunct="1"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 b="1" dirty="0">
              <a:solidFill>
                <a:srgbClr val="000000"/>
              </a:solidFill>
            </a:endParaRPr>
          </a:p>
          <a:p>
            <a:pPr marL="342900" indent="-339725" eaLnBrk="1" hangingPunct="1"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 b="1" dirty="0">
              <a:solidFill>
                <a:srgbClr val="000000"/>
              </a:solidFill>
            </a:endParaRPr>
          </a:p>
          <a:p>
            <a:pPr marL="342900" indent="-339725" eaLnBrk="1" hangingPunct="1">
              <a:spcBef>
                <a:spcPts val="4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b="1" dirty="0" smtClean="0">
                <a:solidFill>
                  <a:srgbClr val="000000"/>
                </a:solidFill>
              </a:rPr>
              <a:t>SALUTE →	norme </a:t>
            </a:r>
            <a:r>
              <a:rPr lang="it-IT" sz="2400" b="1" dirty="0">
                <a:solidFill>
                  <a:srgbClr val="000000"/>
                </a:solidFill>
              </a:rPr>
              <a:t>igienico </a:t>
            </a:r>
            <a:r>
              <a:rPr lang="it-IT" sz="2400" b="1" dirty="0" smtClean="0">
                <a:solidFill>
                  <a:srgbClr val="000000"/>
                </a:solidFill>
              </a:rPr>
              <a:t>sanitarie</a:t>
            </a:r>
            <a:endParaRPr lang="it-IT" sz="2400" b="1" dirty="0">
              <a:solidFill>
                <a:srgbClr val="000000"/>
              </a:solidFill>
            </a:endParaRPr>
          </a:p>
          <a:p>
            <a:pPr marL="342900" indent="-339725" eaLnBrk="1" hangingPunct="1"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dirty="0" smtClean="0">
                <a:solidFill>
                  <a:srgbClr val="000000"/>
                </a:solidFill>
              </a:rPr>
              <a:t>                →</a:t>
            </a:r>
            <a:r>
              <a:rPr lang="it-IT" sz="2400" b="1" dirty="0" smtClean="0">
                <a:solidFill>
                  <a:srgbClr val="000000"/>
                </a:solidFill>
              </a:rPr>
              <a:t>cibo</a:t>
            </a:r>
          </a:p>
          <a:p>
            <a:pPr marL="342900" indent="-339725" eaLnBrk="1" hangingPunct="1"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dirty="0" smtClean="0">
                <a:solidFill>
                  <a:srgbClr val="000000"/>
                </a:solidFill>
              </a:rPr>
              <a:t>                →</a:t>
            </a:r>
            <a:r>
              <a:rPr lang="it-IT" sz="2400" b="1" dirty="0" smtClean="0">
                <a:solidFill>
                  <a:srgbClr val="000000"/>
                </a:solidFill>
              </a:rPr>
              <a:t>alimentazione</a:t>
            </a:r>
          </a:p>
          <a:p>
            <a:pPr marL="342900" indent="-339725" eaLnBrk="1" hangingPunct="1"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dirty="0" smtClean="0">
                <a:solidFill>
                  <a:srgbClr val="000000"/>
                </a:solidFill>
              </a:rPr>
              <a:t>                </a:t>
            </a:r>
            <a:r>
              <a:rPr lang="it-IT" sz="2400" dirty="0">
                <a:solidFill>
                  <a:srgbClr val="000000"/>
                </a:solidFill>
              </a:rPr>
              <a:t>→</a:t>
            </a:r>
            <a:r>
              <a:rPr lang="it-IT" sz="2400" b="1" dirty="0">
                <a:solidFill>
                  <a:srgbClr val="000000"/>
                </a:solidFill>
              </a:rPr>
              <a:t>igiene</a:t>
            </a:r>
          </a:p>
          <a:p>
            <a:pPr marL="342900" indent="-339725" eaLnBrk="1" hangingPunct="1"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dirty="0">
                <a:solidFill>
                  <a:srgbClr val="000000"/>
                </a:solidFill>
              </a:rPr>
              <a:t>                →</a:t>
            </a:r>
            <a:r>
              <a:rPr lang="it-IT" sz="2400" b="1" dirty="0">
                <a:solidFill>
                  <a:srgbClr val="000000"/>
                </a:solidFill>
              </a:rPr>
              <a:t>pulizia degli alimenti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0259" y="4509120"/>
            <a:ext cx="2916237" cy="219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7552" y="4725144"/>
            <a:ext cx="3022600" cy="187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546" y="4221088"/>
            <a:ext cx="2735262" cy="251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5316" y="1439863"/>
            <a:ext cx="2998683" cy="2637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395288" y="188913"/>
            <a:ext cx="8280400" cy="633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</a:rPr>
              <a:t>DECALOGO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 b="1" dirty="0">
              <a:solidFill>
                <a:srgbClr val="000000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00000"/>
                </a:solidFill>
              </a:rPr>
              <a:t>Dieci regole da seguire prima di assumere il cibo: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000000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00000"/>
                </a:solidFill>
              </a:rPr>
              <a:t>Lavarsi sempre le mani con acqua e sapone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00000"/>
                </a:solidFill>
              </a:rPr>
              <a:t>Non ricongelare il cibo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00000"/>
                </a:solidFill>
              </a:rPr>
              <a:t>Controllare sempre la temperatura del frigo (&gt;di 4°C)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00000"/>
                </a:solidFill>
              </a:rPr>
              <a:t>Pulire regolarmente il frigo con acqua e aceto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00000"/>
                </a:solidFill>
              </a:rPr>
              <a:t>Non dimenticare i cibi nel frigo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00000"/>
                </a:solidFill>
              </a:rPr>
              <a:t>Lavare bene frutta e verdura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00000"/>
                </a:solidFill>
              </a:rPr>
              <a:t>Controllare la data di scadenza dei cibi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00000"/>
                </a:solidFill>
              </a:rPr>
              <a:t>Non lasciare i cibi per più di due ore a temperatura ambiente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00000"/>
                </a:solidFill>
              </a:rPr>
              <a:t>Proteggere i cibi in modo sicuro (con pellicola,carta di                         alluminio,contenitore)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00000"/>
                </a:solidFill>
              </a:rPr>
              <a:t>Preferire la cottura a vapore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000000"/>
              </a:solidFill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00000"/>
                </a:solidFill>
              </a:rPr>
              <a:t>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00000"/>
                </a:solidFill>
              </a:rPr>
              <a:t>In Italia non si effettuano sufficienti controlli, secondo il ministro della salute Beatrice </a:t>
            </a:r>
            <a:r>
              <a:rPr lang="it-IT" b="1" dirty="0" err="1">
                <a:solidFill>
                  <a:srgbClr val="000000"/>
                </a:solidFill>
              </a:rPr>
              <a:t>Lorenzin</a:t>
            </a:r>
            <a:r>
              <a:rPr lang="it-IT" b="1" dirty="0">
                <a:solidFill>
                  <a:srgbClr val="000000"/>
                </a:solidFill>
              </a:rPr>
              <a:t>.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000000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00000"/>
                </a:solidFill>
              </a:rPr>
              <a:t>La dieta mediterranea è tra le più consigliate, poiché è molto salutare</a:t>
            </a:r>
            <a:r>
              <a:rPr lang="it-IT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0" y="179388"/>
            <a:ext cx="5148263" cy="648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algn="ctr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H.A.C.C.P.</a:t>
            </a:r>
            <a:r>
              <a:rPr lang="it-IT" sz="2400" b="1" dirty="0">
                <a:solidFill>
                  <a:srgbClr val="FF0000"/>
                </a:solidFill>
              </a:rPr>
              <a:t> :</a:t>
            </a:r>
          </a:p>
          <a:p>
            <a:pPr marL="342900" indent="-339725" algn="ctr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b="1" dirty="0">
                <a:solidFill>
                  <a:srgbClr val="FF0000"/>
                </a:solidFill>
              </a:rPr>
              <a:t>Analisi dei pericoli e punti critici di controllo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400" b="1" dirty="0">
              <a:solidFill>
                <a:srgbClr val="000000"/>
              </a:solidFill>
            </a:endParaRPr>
          </a:p>
          <a:p>
            <a:pPr marL="342900" indent="-339725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="1" dirty="0">
                <a:solidFill>
                  <a:srgbClr val="000000"/>
                </a:solidFill>
              </a:rPr>
              <a:t>Questa sigla significa: HAZARD ANALISIS AND CRITICAL CONTROL POINTS (analisi dei pericoli e punti critici di controllo).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="1" dirty="0">
                <a:solidFill>
                  <a:srgbClr val="000000"/>
                </a:solidFill>
              </a:rPr>
              <a:t>Il sistema HACCP è usato da ogni operatore del settore alimentare tranne quelli che svolgono una produzione primaria. Questo sistema è stato introdotto dal “CODEX ALIMENTARIUS”.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1600" b="1" dirty="0">
              <a:solidFill>
                <a:srgbClr val="000000"/>
              </a:solidFill>
            </a:endParaRPr>
          </a:p>
          <a:p>
            <a:pPr marL="342900" indent="-339725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="1" dirty="0">
                <a:solidFill>
                  <a:srgbClr val="000000"/>
                </a:solidFill>
              </a:rPr>
              <a:t>Coloro che lavorano nel settore alimentare devono attenersi a queste regole: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="1" dirty="0">
                <a:solidFill>
                  <a:srgbClr val="000000"/>
                </a:solidFill>
              </a:rPr>
              <a:t> 1 Controllare il locale.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="1" dirty="0">
                <a:solidFill>
                  <a:srgbClr val="000000"/>
                </a:solidFill>
              </a:rPr>
              <a:t> 2 Controllare le condizioni dei mezzi di trasporto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="1" dirty="0">
                <a:solidFill>
                  <a:srgbClr val="000000"/>
                </a:solidFill>
              </a:rPr>
              <a:t> 3 Controllare le attrezzature.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="1" dirty="0">
                <a:solidFill>
                  <a:srgbClr val="000000"/>
                </a:solidFill>
              </a:rPr>
              <a:t> 4 Smaltire i rifiuti alimentari.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="1" dirty="0">
                <a:solidFill>
                  <a:srgbClr val="000000"/>
                </a:solidFill>
              </a:rPr>
              <a:t> 5 Avere sempre un continuo rifornimento idrico.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="1" dirty="0">
                <a:solidFill>
                  <a:srgbClr val="000000"/>
                </a:solidFill>
              </a:rPr>
              <a:t> 6 Curare l’igiene del personale.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="1" dirty="0">
                <a:solidFill>
                  <a:srgbClr val="000000"/>
                </a:solidFill>
              </a:rPr>
              <a:t> 7 Controllare i prodotti.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="1" dirty="0">
                <a:solidFill>
                  <a:srgbClr val="000000"/>
                </a:solidFill>
              </a:rPr>
              <a:t> 8 Curare l’imballaggio e il confezionamento.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="1" dirty="0">
                <a:solidFill>
                  <a:srgbClr val="000000"/>
                </a:solidFill>
              </a:rPr>
              <a:t> 9 Controllare il trattamento termico che permette la trasformazione di certi prodotti.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600" b="1" dirty="0">
                <a:solidFill>
                  <a:srgbClr val="000000"/>
                </a:solidFill>
              </a:rPr>
              <a:t> 10 Formare gli operatori. </a:t>
            </a:r>
            <a:br>
              <a:rPr lang="it-IT" sz="1600" b="1" dirty="0">
                <a:solidFill>
                  <a:srgbClr val="000000"/>
                </a:solidFill>
              </a:rPr>
            </a:br>
            <a:endParaRPr lang="it-IT" sz="1600" b="1" dirty="0">
              <a:solidFill>
                <a:srgbClr val="000000"/>
              </a:solidFill>
            </a:endParaRPr>
          </a:p>
          <a:p>
            <a:pPr marL="342900" indent="-339725"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1600" b="1" dirty="0">
              <a:solidFill>
                <a:srgbClr val="000000"/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79388"/>
            <a:ext cx="3779838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213100"/>
            <a:ext cx="2879725" cy="341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-325438" y="755650"/>
            <a:ext cx="6985001" cy="590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 marL="342900" indent="-339725"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>
                <a:solidFill>
                  <a:srgbClr val="000000"/>
                </a:solidFill>
              </a:rPr>
              <a:t>                                       </a:t>
            </a:r>
            <a:r>
              <a:rPr lang="it-IT" b="1">
                <a:solidFill>
                  <a:srgbClr val="000000"/>
                </a:solidFill>
              </a:rPr>
              <a:t>        </a:t>
            </a:r>
          </a:p>
          <a:p>
            <a:pPr marL="342900"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b="1">
              <a:solidFill>
                <a:srgbClr val="000000"/>
              </a:solidFill>
            </a:endParaRPr>
          </a:p>
          <a:p>
            <a:pPr marL="342900" indent="-339725"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b="1">
                <a:solidFill>
                  <a:srgbClr val="000000"/>
                </a:solidFill>
              </a:rPr>
              <a:t>      Expo Milano 2015 è l’Esposizione Universale che l’Italia ospiterà dal 1 maggio al 31 ottobre 2015 e sarà il più grande evento mai realizzato sull’alimentazione e la nutrizione. Per sei mesi Milano diventerà una vetrina mondiale in cui i Paesi mostreranno il meglio delle proprie tecnologie per dare una risposta concreta a un’esigenza vitale: riuscire a garantire cibo sano, sicuro e sufficiente per tutti i popoli, nel rispetto del Pianeta e dei suoi equilibri. Un’area espositiva di 1,1 milioni di metri quadri, più di 140 Paesi e Organizzazioni internazionali coinvolti, oltre 20 milioni di visitatori attesi. Sono questi i numeri dell’evento internazionale più importante che si terrà nel nostro Paese.</a:t>
            </a:r>
            <a:br>
              <a:rPr lang="it-IT" b="1">
                <a:solidFill>
                  <a:srgbClr val="000000"/>
                </a:solidFill>
              </a:rPr>
            </a:br>
            <a:r>
              <a:rPr lang="it-IT" b="1">
                <a:solidFill>
                  <a:srgbClr val="000000"/>
                </a:solidFill>
              </a:rPr>
              <a:t>Expo Milano 2015 sarà la piattaforma di un confronto di idee e soluzioni condivise sul tema dell’alimentazione, stimolerà la creatività dei Paesi e promuoverà le innovazioni per un futuro sostenibile. Ma non solo. Expo Milano 2015 offrirà a tutti la possibilità di conoscere e assaggiare i migliori piatti del mondo e scoprire le eccellenze della tradizione agroalimentare e gastronomica di ogni Paese. Per la durata della manifestazione, la città di Milano e il Sito Espositivo saranno animati da eventi artistici e musicali, convegni, spettacoli, laboratori creativi e mostre.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63688" y="8269288"/>
            <a:ext cx="4024312" cy="201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60350"/>
            <a:ext cx="377983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8113" y="1241425"/>
            <a:ext cx="2655887" cy="199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4638" y="3779838"/>
            <a:ext cx="2519362" cy="296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00113"/>
            <a:ext cx="3240087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528888"/>
            <a:ext cx="3060700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341438"/>
            <a:ext cx="2303463" cy="197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4868863"/>
            <a:ext cx="3419475" cy="197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952500"/>
            <a:ext cx="2678112" cy="146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9925" y="3600450"/>
            <a:ext cx="1979613" cy="306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4679950"/>
            <a:ext cx="3060700" cy="197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2700338"/>
            <a:ext cx="3240087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4438" y="7938"/>
            <a:ext cx="3779837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261302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420888"/>
            <a:ext cx="2624138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149080"/>
            <a:ext cx="2519363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OGM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65394" y="1268760"/>
            <a:ext cx="8399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tx1"/>
                </a:solidFill>
              </a:rPr>
              <a:t>Tratto dalle nostre ricerche e dal dibattito effettuato in classe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9" name="Titolo 7"/>
          <p:cNvSpPr txBox="1">
            <a:spLocks/>
          </p:cNvSpPr>
          <p:nvPr/>
        </p:nvSpPr>
        <p:spPr bwMode="auto">
          <a:xfrm>
            <a:off x="1691681" y="4869160"/>
            <a:ext cx="108012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olo 7"/>
          <p:cNvSpPr txBox="1">
            <a:spLocks/>
          </p:cNvSpPr>
          <p:nvPr/>
        </p:nvSpPr>
        <p:spPr bwMode="auto">
          <a:xfrm>
            <a:off x="6444208" y="4725144"/>
            <a:ext cx="108012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olo 7"/>
          <p:cNvSpPr txBox="1">
            <a:spLocks/>
          </p:cNvSpPr>
          <p:nvPr/>
        </p:nvSpPr>
        <p:spPr bwMode="auto">
          <a:xfrm>
            <a:off x="3923928" y="2420888"/>
            <a:ext cx="108012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06362" y="179388"/>
            <a:ext cx="8858125" cy="224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176213" indent="15875" algn="just" eaLnBrk="1" hangingPunct="1">
              <a:spcBef>
                <a:spcPts val="700"/>
              </a:spcBef>
              <a:buClr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 dirty="0" smtClean="0">
                <a:solidFill>
                  <a:srgbClr val="000000"/>
                </a:solidFill>
              </a:rPr>
              <a:t>Un </a:t>
            </a:r>
            <a:r>
              <a:rPr lang="it-IT" sz="2800" dirty="0">
                <a:solidFill>
                  <a:srgbClr val="000000"/>
                </a:solidFill>
              </a:rPr>
              <a:t>OGM è un organismo vivente che possiede un patrimonio genetico modificato tramite tecniche di ingegneria genetica. Gli </a:t>
            </a:r>
            <a:r>
              <a:rPr lang="it-IT" sz="2800" dirty="0" err="1">
                <a:solidFill>
                  <a:srgbClr val="000000"/>
                </a:solidFill>
              </a:rPr>
              <a:t>O.G.M.</a:t>
            </a:r>
            <a:r>
              <a:rPr lang="it-IT" sz="2800" dirty="0">
                <a:solidFill>
                  <a:srgbClr val="000000"/>
                </a:solidFill>
              </a:rPr>
              <a:t> trovano applicazioni soprattutto in campo alimentare, agricolo, zootecnico e medico, a livello vegetale e animale. Le piante vengono modificate geneticamente per indurre la resistenza a specifici erbicidi o nei confronti degli attacchi di specifici insetti.</a:t>
            </a:r>
          </a:p>
          <a:p>
            <a:pPr marL="342900" indent="-339725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 dirty="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547816" cy="3068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573015"/>
            <a:ext cx="2772023" cy="3219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Presentazione su schermo (4:3)</PresentationFormat>
  <Paragraphs>111</Paragraphs>
  <Slides>13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Diapositiva 1</vt:lpstr>
      <vt:lpstr> ALIMENTAZIONE</vt:lpstr>
      <vt:lpstr>Diapositiva 3</vt:lpstr>
      <vt:lpstr>Diapositiva 4</vt:lpstr>
      <vt:lpstr>Diapositiva 5</vt:lpstr>
      <vt:lpstr>Diapositiva 6</vt:lpstr>
      <vt:lpstr>Diapositiva 7</vt:lpstr>
      <vt:lpstr>GLI OGM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Utenti</dc:creator>
  <cp:lastModifiedBy>Paola</cp:lastModifiedBy>
  <cp:revision>17</cp:revision>
  <cp:lastPrinted>1601-01-01T00:00:00Z</cp:lastPrinted>
  <dcterms:created xsi:type="dcterms:W3CDTF">2015-06-03T08:28:47Z</dcterms:created>
  <dcterms:modified xsi:type="dcterms:W3CDTF">2015-06-07T22:15:31Z</dcterms:modified>
</cp:coreProperties>
</file>